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15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347B99-9005-4F24-B2DB-3C5D55CEA5AE}" type="datetimeFigureOut">
              <a:rPr lang="en-GB" smtClean="0"/>
              <a:t>23/07/2018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B13D2-6D54-4352-9CF6-172BA9B10A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157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38D03-CA00-4732-A9D7-A5B67F804EC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586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75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88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5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946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14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92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05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41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BCEE21-FCEF-9D42-875B-420BC0BC6F5E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E3437-372C-0A43-B7ED-33DAD560C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velbound Powerpoint templates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045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Your Itinerary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11960" y="1565753"/>
            <a:ext cx="4752528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900" b="1" dirty="0"/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Morning: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Afternoon: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Evening: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354146"/>
            <a:ext cx="719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Day 3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8602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158145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</a:t>
            </a:r>
            <a:r>
              <a:rPr lang="en-GB" dirty="0">
                <a:solidFill>
                  <a:schemeClr val="bg1"/>
                </a:solidFill>
              </a:rPr>
              <a:t>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3685567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Tour Aims &amp; Benefits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6301" y="31879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Your Itinerary &amp; Accommodation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4174480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What our customers say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66793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 Trip Resources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9010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Aims &amp; Benefits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12339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Aim of Trip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010350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4" name="TextBox 23"/>
          <p:cNvSpPr txBox="1"/>
          <p:nvPr/>
        </p:nvSpPr>
        <p:spPr>
          <a:xfrm>
            <a:off x="5248404" y="1354146"/>
            <a:ext cx="15433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Benefit of Trip</a:t>
            </a:r>
          </a:p>
        </p:txBody>
      </p:sp>
      <p:sp>
        <p:nvSpPr>
          <p:cNvPr id="5" name="Left-Right Arrow Callout 4"/>
          <p:cNvSpPr/>
          <p:nvPr/>
        </p:nvSpPr>
        <p:spPr>
          <a:xfrm>
            <a:off x="4053385" y="1565752"/>
            <a:ext cx="956965" cy="4997885"/>
          </a:xfrm>
          <a:prstGeom prst="leftRightArrowCallou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801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</a:t>
            </a:r>
            <a:r>
              <a:rPr lang="en-GB" dirty="0">
                <a:solidFill>
                  <a:schemeClr val="bg1"/>
                </a:solidFill>
              </a:rPr>
              <a:t>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4174938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What our customers say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6301" y="31879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Your Itinerary &amp; Accommodation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368315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GB" dirty="0"/>
              <a:t>	Tour Aims &amp; Benefits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66793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 Trip Resources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81303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3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Our Feedback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7" y="1565753"/>
            <a:ext cx="8506573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61148"/>
            <a:ext cx="222560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To insert testimonials</a:t>
            </a:r>
          </a:p>
        </p:txBody>
      </p:sp>
    </p:spTree>
    <p:extLst>
      <p:ext uri="{BB962C8B-B14F-4D97-AF65-F5344CB8AC3E}">
        <p14:creationId xmlns:p14="http://schemas.microsoft.com/office/powerpoint/2010/main" val="1920949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</a:t>
            </a:r>
            <a:r>
              <a:rPr lang="en-GB" dirty="0">
                <a:solidFill>
                  <a:schemeClr val="bg1"/>
                </a:solidFill>
              </a:rPr>
              <a:t>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4706491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3"/>
            <a:r>
              <a:rPr lang="en-GB" dirty="0">
                <a:solidFill>
                  <a:srgbClr val="005A58"/>
                </a:solidFill>
              </a:rPr>
              <a:t>Trip Resources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6301" y="31879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Your Itinerary &amp; Accommodation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368315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GB" dirty="0"/>
              <a:t>	Tour Aims &amp; Benefits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19025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What our customers say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2424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Trip Resources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7" y="1565753"/>
            <a:ext cx="8506573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61148"/>
            <a:ext cx="15623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Trip Resources</a:t>
            </a:r>
          </a:p>
        </p:txBody>
      </p:sp>
    </p:spTree>
    <p:extLst>
      <p:ext uri="{BB962C8B-B14F-4D97-AF65-F5344CB8AC3E}">
        <p14:creationId xmlns:p14="http://schemas.microsoft.com/office/powerpoint/2010/main" val="60069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velbound Powerpoint templates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59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</a:t>
            </a:r>
            <a:r>
              <a:rPr lang="en-GB" dirty="0">
                <a:solidFill>
                  <a:srgbClr val="005A58"/>
                </a:solidFill>
              </a:rPr>
              <a:t>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bg1"/>
                </a:solidFill>
              </a:rPr>
              <a:t>			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3187576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Your Itinerary &amp; Accommodation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6301" y="3681028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The Tour Aims &amp; Benefits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4174480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What our customers say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66793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 Trip Resources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211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About us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71540" y="4372947"/>
            <a:ext cx="1415441" cy="12505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Rounded Rectangle 1"/>
          <p:cNvSpPr/>
          <p:nvPr/>
        </p:nvSpPr>
        <p:spPr>
          <a:xfrm>
            <a:off x="1686981" y="4372946"/>
            <a:ext cx="7277912" cy="1250554"/>
          </a:xfrm>
          <a:prstGeom prst="round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GB" sz="1400" dirty="0">
                <a:solidFill>
                  <a:schemeClr val="tx1"/>
                </a:solidFill>
              </a:rPr>
              <a:t>Part of </a:t>
            </a:r>
            <a:r>
              <a:rPr lang="en-GB" sz="1400" b="1" dirty="0" err="1">
                <a:solidFill>
                  <a:schemeClr val="tx1"/>
                </a:solidFill>
              </a:rPr>
              <a:t>Travelopia</a:t>
            </a:r>
            <a:r>
              <a:rPr lang="en-GB" sz="1400" dirty="0">
                <a:solidFill>
                  <a:schemeClr val="tx1"/>
                </a:solidFill>
              </a:rPr>
              <a:t>, we offer the highest level of financial protection. </a:t>
            </a:r>
            <a:r>
              <a:rPr lang="en-GB" sz="1400" dirty="0" err="1">
                <a:solidFill>
                  <a:schemeClr val="tx1"/>
                </a:solidFill>
              </a:rPr>
              <a:t>Travelopia’s</a:t>
            </a:r>
            <a:r>
              <a:rPr lang="en-GB" sz="1400" dirty="0">
                <a:solidFill>
                  <a:schemeClr val="tx1"/>
                </a:solidFill>
              </a:rPr>
              <a:t> global presence ensures that we have a year-round </a:t>
            </a:r>
            <a:r>
              <a:rPr lang="en-GB" sz="1400" b="1" dirty="0">
                <a:solidFill>
                  <a:schemeClr val="tx1"/>
                </a:solidFill>
              </a:rPr>
              <a:t>worldwide support network </a:t>
            </a: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>
                <a:solidFill>
                  <a:schemeClr val="tx1"/>
                </a:solidFill>
              </a:rPr>
              <a:t>We are proud to have been awarded full accreditation for the </a:t>
            </a:r>
            <a:r>
              <a:rPr lang="en-US" sz="1400" dirty="0" err="1">
                <a:solidFill>
                  <a:schemeClr val="tx1"/>
                </a:solidFill>
              </a:rPr>
              <a:t>LOtC</a:t>
            </a:r>
            <a:r>
              <a:rPr lang="en-US" sz="1400" dirty="0">
                <a:solidFill>
                  <a:schemeClr val="tx1"/>
                </a:solidFill>
              </a:rPr>
              <a:t> Quality Badge scheme, are a full member of the School Travel Forum and </a:t>
            </a:r>
            <a:r>
              <a:rPr lang="en-US" sz="1400" b="1" dirty="0">
                <a:solidFill>
                  <a:schemeClr val="tx1"/>
                </a:solidFill>
              </a:rPr>
              <a:t>fully bonded by ABTA and ATOL</a:t>
            </a: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6771" y="1380960"/>
            <a:ext cx="1415441" cy="12505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Rounded Rectangle 24"/>
          <p:cNvSpPr/>
          <p:nvPr/>
        </p:nvSpPr>
        <p:spPr>
          <a:xfrm>
            <a:off x="1652212" y="1380959"/>
            <a:ext cx="7277912" cy="1250554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400">
                <a:solidFill>
                  <a:schemeClr val="tx1"/>
                </a:solidFill>
              </a:rPr>
              <a:t>Over </a:t>
            </a:r>
            <a:r>
              <a:rPr lang="en-GB" sz="1400" b="1">
                <a:solidFill>
                  <a:schemeClr val="tx1"/>
                </a:solidFill>
              </a:rPr>
              <a:t>27 </a:t>
            </a:r>
            <a:r>
              <a:rPr lang="en-GB" sz="1400" b="1" dirty="0">
                <a:solidFill>
                  <a:schemeClr val="tx1"/>
                </a:solidFill>
              </a:rPr>
              <a:t>years experience </a:t>
            </a:r>
            <a:r>
              <a:rPr lang="en-GB" sz="1400" dirty="0">
                <a:solidFill>
                  <a:schemeClr val="tx1"/>
                </a:solidFill>
              </a:rPr>
              <a:t>in the educational travel industry with over 20,000 students traveling with us every year</a:t>
            </a: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>
                <a:solidFill>
                  <a:schemeClr val="tx1"/>
                </a:solidFill>
              </a:rPr>
              <a:t>We provide </a:t>
            </a:r>
            <a:r>
              <a:rPr lang="en-US" sz="1400" b="1" dirty="0">
                <a:solidFill>
                  <a:schemeClr val="tx1"/>
                </a:solidFill>
              </a:rPr>
              <a:t>safe, high-quality, competitively priced tours </a:t>
            </a:r>
            <a:r>
              <a:rPr lang="en-US" sz="1400" dirty="0">
                <a:solidFill>
                  <a:schemeClr val="tx1"/>
                </a:solidFill>
              </a:rPr>
              <a:t>that support the educational needs of your course and we’re here to help group leaders tackle all the practicalities of taking a group of students away</a:t>
            </a: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242455" y="2871596"/>
            <a:ext cx="1415441" cy="125055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Rounded Rectangle 26"/>
          <p:cNvSpPr/>
          <p:nvPr/>
        </p:nvSpPr>
        <p:spPr>
          <a:xfrm>
            <a:off x="1657896" y="2871595"/>
            <a:ext cx="7277912" cy="1250554"/>
          </a:xfrm>
          <a:prstGeom prst="roundRect">
            <a:avLst/>
          </a:prstGeom>
          <a:noFill/>
          <a:ln w="28575">
            <a:solidFill>
              <a:schemeClr val="accent4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marL="0" lvl="1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>
                <a:solidFill>
                  <a:schemeClr val="tx1"/>
                </a:solidFill>
              </a:rPr>
              <a:t>We </a:t>
            </a:r>
            <a:r>
              <a:rPr lang="en-US" sz="1400" b="1" dirty="0">
                <a:solidFill>
                  <a:schemeClr val="tx1"/>
                </a:solidFill>
              </a:rPr>
              <a:t>share your passion </a:t>
            </a:r>
            <a:r>
              <a:rPr lang="en-US" sz="1400" dirty="0">
                <a:solidFill>
                  <a:schemeClr val="tx1"/>
                </a:solidFill>
              </a:rPr>
              <a:t>for your subject. Most of us at </a:t>
            </a:r>
            <a:r>
              <a:rPr lang="en-US" sz="1400" dirty="0" err="1">
                <a:solidFill>
                  <a:schemeClr val="tx1"/>
                </a:solidFill>
              </a:rPr>
              <a:t>Travelbound</a:t>
            </a:r>
            <a:r>
              <a:rPr lang="en-US" sz="1400" dirty="0">
                <a:solidFill>
                  <a:schemeClr val="tx1"/>
                </a:solidFill>
              </a:rPr>
              <a:t> are experts in one or more subject fields, fluent in more than one language and have travelled extensively</a:t>
            </a: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400" dirty="0">
                <a:solidFill>
                  <a:schemeClr val="tx1"/>
                </a:solidFill>
              </a:rPr>
              <a:t>This mix of on-the-ground </a:t>
            </a:r>
            <a:r>
              <a:rPr lang="en-US" sz="1400" b="1" dirty="0">
                <a:solidFill>
                  <a:schemeClr val="tx1"/>
                </a:solidFill>
              </a:rPr>
              <a:t>knowledge and subject expertise </a:t>
            </a:r>
            <a:r>
              <a:rPr lang="en-US" sz="1400" dirty="0">
                <a:solidFill>
                  <a:schemeClr val="tx1"/>
                </a:solidFill>
              </a:rPr>
              <a:t>means we know how to make the most out of every step of your student trip</a:t>
            </a:r>
            <a:endParaRPr lang="en-GB" sz="1400" dirty="0">
              <a:solidFill>
                <a:schemeClr val="tx1"/>
              </a:solidFill>
            </a:endParaRPr>
          </a:p>
          <a:p>
            <a:pPr marL="114300" lvl="1" indent="-114300" defTabSz="6223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6771" y="1640909"/>
            <a:ext cx="141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Our Experience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36770" y="3148654"/>
            <a:ext cx="141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Our </a:t>
            </a:r>
          </a:p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Passion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1539" y="4672208"/>
            <a:ext cx="1415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Our </a:t>
            </a:r>
          </a:p>
          <a:p>
            <a:pPr algn="ctr"/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Security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696" y="5817217"/>
            <a:ext cx="2268625" cy="874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091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3187576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Your Itinerary &amp; Accommodation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26301" y="3681028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The Tour Aims &amp; Benefits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4174480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What our customers say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66793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 Trip Resources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32580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About Your Destination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11960" y="1565753"/>
            <a:ext cx="4752528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900" b="1" dirty="0"/>
          </a:p>
          <a:p>
            <a:pPr marL="0" indent="0">
              <a:buNone/>
              <a:defRPr/>
            </a:pPr>
            <a:r>
              <a:rPr lang="en-GB" sz="1400" b="1" dirty="0"/>
              <a:t>Country / City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  <a:p>
            <a:pPr>
              <a:defRPr/>
            </a:pPr>
            <a:endParaRPr lang="en-GB" sz="1400" b="1" dirty="0"/>
          </a:p>
          <a:p>
            <a:pPr>
              <a:defRPr/>
            </a:pPr>
            <a:r>
              <a:rPr lang="en-GB" sz="1400" b="1" dirty="0"/>
              <a:t>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354146"/>
            <a:ext cx="132561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Information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258051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Map of the country / city</a:t>
            </a:r>
          </a:p>
        </p:txBody>
      </p:sp>
    </p:spTree>
    <p:extLst>
      <p:ext uri="{BB962C8B-B14F-4D97-AF65-F5344CB8AC3E}">
        <p14:creationId xmlns:p14="http://schemas.microsoft.com/office/powerpoint/2010/main" val="418459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About Your Destination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849479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281686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Images of the country / city</a:t>
            </a:r>
          </a:p>
        </p:txBody>
      </p:sp>
    </p:spTree>
    <p:extLst>
      <p:ext uri="{BB962C8B-B14F-4D97-AF65-F5344CB8AC3E}">
        <p14:creationId xmlns:p14="http://schemas.microsoft.com/office/powerpoint/2010/main" val="2730110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Contents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26301" y="220067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About Us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26301" y="2694124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</a:t>
            </a:r>
            <a:r>
              <a:rPr lang="en-GB" dirty="0">
                <a:solidFill>
                  <a:schemeClr val="bg1"/>
                </a:solidFill>
              </a:rPr>
              <a:t>Your Destination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6301" y="3187576"/>
            <a:ext cx="8091814" cy="43204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rgbClr val="005A58"/>
                </a:solidFill>
              </a:rPr>
              <a:t>			Your Itinerary &amp; Accommodation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26301" y="3681028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Tour Aims &amp; Benefits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26301" y="4174480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What our customers say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26301" y="4667932"/>
            <a:ext cx="8091814" cy="43204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			 Trip Resources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187613" y="1759509"/>
            <a:ext cx="528453" cy="372023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1890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Your Itinerary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11960" y="1565753"/>
            <a:ext cx="4752528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900" b="1" dirty="0"/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Morning: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Afternoon: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Evening: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354146"/>
            <a:ext cx="719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Day 1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8602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251823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ravelbound Powerpoint templates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53385" y="424935"/>
            <a:ext cx="4876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3200" b="1" dirty="0">
                <a:solidFill>
                  <a:schemeClr val="accent4">
                    <a:lumMod val="75000"/>
                  </a:schemeClr>
                </a:solidFill>
              </a:rPr>
              <a:t>Your Itinerary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11960" y="1565753"/>
            <a:ext cx="4752528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endParaRPr lang="en-GB" sz="900" b="1" dirty="0"/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Morning: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Afternoon: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endParaRPr lang="en-GB" sz="1400" b="1" dirty="0"/>
          </a:p>
          <a:p>
            <a:pPr marL="0" indent="0">
              <a:buNone/>
              <a:defRPr/>
            </a:pPr>
            <a:r>
              <a:rPr lang="en-GB" sz="1400" b="1" dirty="0"/>
              <a:t>Evening: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</a:t>
            </a:r>
          </a:p>
          <a:p>
            <a:pPr marL="0" indent="0">
              <a:buNone/>
              <a:defRPr/>
            </a:pPr>
            <a:r>
              <a:rPr lang="en-GB" sz="1400" b="1" dirty="0"/>
              <a:t>-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354146"/>
            <a:ext cx="71910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Day 2</a:t>
            </a:r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323528" y="1565753"/>
            <a:ext cx="3744416" cy="4997885"/>
          </a:xfrm>
          <a:prstGeom prst="rect">
            <a:avLst/>
          </a:prstGeom>
          <a:ln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2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20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</a:pPr>
            <a:endParaRPr lang="en-GB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1347500"/>
            <a:ext cx="86023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4">
                    <a:lumMod val="75000"/>
                  </a:schemeClr>
                </a:solidFill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311091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18529</TotalTime>
  <Words>312</Words>
  <Application>Microsoft Office PowerPoint</Application>
  <PresentationFormat>On-screen Show (4:3)</PresentationFormat>
  <Paragraphs>171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Travelbound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Wootton</dc:creator>
  <cp:lastModifiedBy>Tim Jenkins</cp:lastModifiedBy>
  <cp:revision>21</cp:revision>
  <dcterms:created xsi:type="dcterms:W3CDTF">2013-07-31T08:40:06Z</dcterms:created>
  <dcterms:modified xsi:type="dcterms:W3CDTF">2018-07-23T08:11:13Z</dcterms:modified>
</cp:coreProperties>
</file>