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2" r:id="rId15"/>
    <p:sldId id="271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47B99-9005-4F24-B2DB-3C5D55CEA5AE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13D2-6D54-4352-9CF6-172BA9B1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5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7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0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velbound Powerpoint templ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/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Day 3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58145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685567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/>
              <a:t>Your Concert Venues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Your Itinerary &amp; Accommodation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Questions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901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Your concert venues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3"/>
            <a:ext cx="8506573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61148"/>
            <a:ext cx="2500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To insert concert venues</a:t>
            </a:r>
          </a:p>
        </p:txBody>
      </p:sp>
    </p:spTree>
    <p:extLst>
      <p:ext uri="{BB962C8B-B14F-4D97-AF65-F5344CB8AC3E}">
        <p14:creationId xmlns:p14="http://schemas.microsoft.com/office/powerpoint/2010/main" val="192094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4174938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What our customers say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Your Itinerary &amp; Accommodation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/>
            <a:r>
              <a:rPr lang="en-GB" dirty="0"/>
              <a:t>	Your Concert Venues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Questions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130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Feedback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3"/>
            <a:ext cx="8506573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61148"/>
            <a:ext cx="22256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To insert testimonials</a:t>
            </a:r>
          </a:p>
        </p:txBody>
      </p:sp>
    </p:spTree>
    <p:extLst>
      <p:ext uri="{BB962C8B-B14F-4D97-AF65-F5344CB8AC3E}">
        <p14:creationId xmlns:p14="http://schemas.microsoft.com/office/powerpoint/2010/main" val="60069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4706491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GB" dirty="0"/>
              <a:t>Questions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Your Itinerary &amp; Accommodation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dirty="0"/>
              <a:t>	Your Concert Venues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1902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242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Your questions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3"/>
            <a:ext cx="8506573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pic>
        <p:nvPicPr>
          <p:cNvPr id="7" name="Picture 4" descr="http://glenwj.files.wordpress.com/2012/01/question-m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75"/>
            <a:ext cx="8506572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2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velbound Powerpoint templ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</a:t>
            </a:r>
            <a:r>
              <a:rPr lang="en-GB" dirty="0">
                <a:solidFill>
                  <a:srgbClr val="005A58"/>
                </a:solidFill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			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Your Itinerary &amp; Accommodation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Your Concert Venues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Questions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211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About us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71540" y="4372947"/>
            <a:ext cx="1415441" cy="12505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ounded Rectangle 1"/>
          <p:cNvSpPr/>
          <p:nvPr/>
        </p:nvSpPr>
        <p:spPr>
          <a:xfrm>
            <a:off x="1686981" y="4372946"/>
            <a:ext cx="7277912" cy="12505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400" dirty="0">
                <a:solidFill>
                  <a:schemeClr val="tx1"/>
                </a:solidFill>
              </a:rPr>
              <a:t>Part of </a:t>
            </a:r>
            <a:r>
              <a:rPr lang="en-GB" sz="1400" b="1" dirty="0" err="1">
                <a:solidFill>
                  <a:schemeClr val="tx1"/>
                </a:solidFill>
              </a:rPr>
              <a:t>Travelopia</a:t>
            </a:r>
            <a:r>
              <a:rPr lang="en-GB" sz="1400" dirty="0">
                <a:solidFill>
                  <a:schemeClr val="tx1"/>
                </a:solidFill>
              </a:rPr>
              <a:t>, we offer the highest level of financial protection. </a:t>
            </a:r>
            <a:r>
              <a:rPr lang="en-GB" sz="1400" dirty="0" err="1">
                <a:solidFill>
                  <a:schemeClr val="tx1"/>
                </a:solidFill>
              </a:rPr>
              <a:t>Travelopia’s</a:t>
            </a:r>
            <a:r>
              <a:rPr lang="en-GB" sz="1400" dirty="0">
                <a:solidFill>
                  <a:schemeClr val="tx1"/>
                </a:solidFill>
              </a:rPr>
              <a:t> global presence ensures that we have a year-round </a:t>
            </a:r>
            <a:r>
              <a:rPr lang="en-GB" sz="1400" b="1" dirty="0">
                <a:solidFill>
                  <a:schemeClr val="tx1"/>
                </a:solidFill>
              </a:rPr>
              <a:t>worldwide support network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chemeClr val="tx1"/>
                </a:solidFill>
              </a:rPr>
              <a:t>We are proud to have been awarded full accreditation for the </a:t>
            </a:r>
            <a:r>
              <a:rPr lang="en-US" sz="1400" dirty="0" err="1">
                <a:solidFill>
                  <a:schemeClr val="tx1"/>
                </a:solidFill>
              </a:rPr>
              <a:t>LOtC</a:t>
            </a:r>
            <a:r>
              <a:rPr lang="en-US" sz="1400" dirty="0">
                <a:solidFill>
                  <a:schemeClr val="tx1"/>
                </a:solidFill>
              </a:rPr>
              <a:t> Quality Badge scheme, are a full member of the School Travel Forum and </a:t>
            </a:r>
            <a:r>
              <a:rPr lang="en-US" sz="1400" b="1" dirty="0">
                <a:solidFill>
                  <a:schemeClr val="tx1"/>
                </a:solidFill>
              </a:rPr>
              <a:t>fully bonded by ABTA and ATOL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771" y="1380960"/>
            <a:ext cx="1415441" cy="12505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ounded Rectangle 24"/>
          <p:cNvSpPr/>
          <p:nvPr/>
        </p:nvSpPr>
        <p:spPr>
          <a:xfrm>
            <a:off x="1652212" y="1380959"/>
            <a:ext cx="7277912" cy="125055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dirty="0">
                <a:solidFill>
                  <a:schemeClr val="tx1"/>
                </a:solidFill>
              </a:rPr>
              <a:t>Over </a:t>
            </a:r>
            <a:r>
              <a:rPr lang="en-GB" sz="1400" b="1" dirty="0">
                <a:solidFill>
                  <a:schemeClr val="tx1"/>
                </a:solidFill>
              </a:rPr>
              <a:t>28 years experience </a:t>
            </a:r>
            <a:r>
              <a:rPr lang="en-GB" sz="1400" dirty="0">
                <a:solidFill>
                  <a:schemeClr val="tx1"/>
                </a:solidFill>
              </a:rPr>
              <a:t>in the educational travel industry with over 20,000 students traveling with us every year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chemeClr val="tx1"/>
                </a:solidFill>
              </a:rPr>
              <a:t>We provide </a:t>
            </a:r>
            <a:r>
              <a:rPr lang="en-US" sz="1400" b="1" dirty="0">
                <a:solidFill>
                  <a:schemeClr val="tx1"/>
                </a:solidFill>
              </a:rPr>
              <a:t>safe, high-quality, competitively priced tours </a:t>
            </a:r>
            <a:r>
              <a:rPr lang="en-US" sz="1400" dirty="0">
                <a:solidFill>
                  <a:schemeClr val="tx1"/>
                </a:solidFill>
              </a:rPr>
              <a:t>that support the educational needs of your course and we’re here to help group leaders tackle all the practicalities of taking a group of students away</a:t>
            </a: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2455" y="2871596"/>
            <a:ext cx="1415441" cy="12505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ounded Rectangle 26"/>
          <p:cNvSpPr/>
          <p:nvPr/>
        </p:nvSpPr>
        <p:spPr>
          <a:xfrm>
            <a:off x="1657896" y="2871595"/>
            <a:ext cx="7277912" cy="12505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chemeClr val="tx1"/>
                </a:solidFill>
              </a:rPr>
              <a:t>We </a:t>
            </a:r>
            <a:r>
              <a:rPr lang="en-US" sz="1400" b="1" dirty="0">
                <a:solidFill>
                  <a:schemeClr val="tx1"/>
                </a:solidFill>
              </a:rPr>
              <a:t>share your passion </a:t>
            </a:r>
            <a:r>
              <a:rPr lang="en-US" sz="1400" dirty="0">
                <a:solidFill>
                  <a:schemeClr val="tx1"/>
                </a:solidFill>
              </a:rPr>
              <a:t>for your subject. </a:t>
            </a:r>
            <a:r>
              <a:rPr lang="en-GB" sz="1400" dirty="0">
                <a:solidFill>
                  <a:schemeClr val="tx1"/>
                </a:solidFill>
              </a:rPr>
              <a:t>The experience of touring will improve the cohesion of your ensemble, expose your students to new performance opportunities and audiences and inspire them to a lifelong love of music.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chemeClr val="tx1"/>
                </a:solidFill>
              </a:rPr>
              <a:t>This mix of on-the-ground </a:t>
            </a:r>
            <a:r>
              <a:rPr lang="en-US" sz="1400" b="1" dirty="0">
                <a:solidFill>
                  <a:schemeClr val="tx1"/>
                </a:solidFill>
              </a:rPr>
              <a:t>knowledge and subject expertise </a:t>
            </a:r>
            <a:r>
              <a:rPr lang="en-US" sz="1400" dirty="0">
                <a:solidFill>
                  <a:schemeClr val="tx1"/>
                </a:solidFill>
              </a:rPr>
              <a:t>means we know how to make the most out of every step of your student trip</a:t>
            </a:r>
            <a:endParaRPr lang="en-GB" sz="1400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771" y="1640909"/>
            <a:ext cx="14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Our Experience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770" y="3148654"/>
            <a:ext cx="14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Our </a:t>
            </a:r>
          </a:p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Passion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1539" y="4672208"/>
            <a:ext cx="14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Our </a:t>
            </a:r>
          </a:p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Security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96" y="5817217"/>
            <a:ext cx="2268625" cy="8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1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Your Itinerary &amp; Accommodation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Your Concert Venues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Questions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258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/>
          </a:p>
          <a:p>
            <a:pPr marL="0" indent="0">
              <a:buNone/>
              <a:defRPr/>
            </a:pPr>
            <a:r>
              <a:rPr lang="en-GB" sz="1400" b="1" dirty="0"/>
              <a:t>Country / City</a:t>
            </a:r>
          </a:p>
          <a:p>
            <a:pPr>
              <a:defRPr/>
            </a:pPr>
            <a:endParaRPr lang="en-GB" sz="1400" b="1" dirty="0"/>
          </a:p>
          <a:p>
            <a:pPr>
              <a:defRPr/>
            </a:pPr>
            <a:r>
              <a:rPr lang="en-GB" sz="1400" b="1" dirty="0"/>
              <a:t> 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>
              <a:defRPr/>
            </a:pPr>
            <a:r>
              <a:rPr lang="en-GB" sz="1400" b="1" dirty="0"/>
              <a:t> </a:t>
            </a:r>
          </a:p>
          <a:p>
            <a:pPr>
              <a:defRPr/>
            </a:pPr>
            <a:endParaRPr lang="en-GB" sz="1400" b="1" dirty="0"/>
          </a:p>
          <a:p>
            <a:pPr>
              <a:defRPr/>
            </a:pPr>
            <a:r>
              <a:rPr lang="en-GB" sz="1400" b="1" dirty="0"/>
              <a:t> </a:t>
            </a:r>
          </a:p>
          <a:p>
            <a:pPr>
              <a:defRPr/>
            </a:pPr>
            <a:endParaRPr lang="en-GB" sz="1400" b="1" dirty="0"/>
          </a:p>
          <a:p>
            <a:pPr>
              <a:defRPr/>
            </a:pPr>
            <a:r>
              <a:rPr lang="en-GB" sz="1400" b="1" dirty="0"/>
              <a:t> </a:t>
            </a:r>
          </a:p>
          <a:p>
            <a:pPr>
              <a:defRPr/>
            </a:pPr>
            <a:endParaRPr lang="en-GB" sz="1400" b="1" dirty="0"/>
          </a:p>
          <a:p>
            <a:pPr>
              <a:defRPr/>
            </a:pPr>
            <a:r>
              <a:rPr lang="en-GB" sz="1400" b="1" dirty="0"/>
              <a:t> </a:t>
            </a:r>
          </a:p>
          <a:p>
            <a:pPr>
              <a:defRPr/>
            </a:pPr>
            <a:endParaRPr lang="en-GB" sz="1400" b="1" dirty="0"/>
          </a:p>
          <a:p>
            <a:pPr>
              <a:defRPr/>
            </a:pPr>
            <a:r>
              <a:rPr lang="en-GB" sz="1400" b="1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1325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Information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2580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Map of the country / city</a:t>
            </a:r>
          </a:p>
        </p:txBody>
      </p:sp>
    </p:spTree>
    <p:extLst>
      <p:ext uri="{BB962C8B-B14F-4D97-AF65-F5344CB8AC3E}">
        <p14:creationId xmlns:p14="http://schemas.microsoft.com/office/powerpoint/2010/main" val="41845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849479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2816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Images of the country / city</a:t>
            </a:r>
          </a:p>
        </p:txBody>
      </p:sp>
    </p:spTree>
    <p:extLst>
      <p:ext uri="{BB962C8B-B14F-4D97-AF65-F5344CB8AC3E}">
        <p14:creationId xmlns:p14="http://schemas.microsoft.com/office/powerpoint/2010/main" val="273011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Your Itinerary &amp; Accommodation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Your Concert Venues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Questions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189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/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Day 1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51823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/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Day 2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110919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18548</TotalTime>
  <Words>313</Words>
  <Application>Microsoft Office PowerPoint</Application>
  <PresentationFormat>On-screen Show (4:3)</PresentationFormat>
  <Paragraphs>169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Travelbound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Wootton</dc:creator>
  <cp:lastModifiedBy>Tim Jenkins</cp:lastModifiedBy>
  <cp:revision>24</cp:revision>
  <dcterms:created xsi:type="dcterms:W3CDTF">2013-07-31T08:40:06Z</dcterms:created>
  <dcterms:modified xsi:type="dcterms:W3CDTF">2018-07-23T08:10:23Z</dcterms:modified>
</cp:coreProperties>
</file>