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76" r:id="rId4"/>
    <p:sldId id="263" r:id="rId5"/>
    <p:sldId id="264" r:id="rId6"/>
    <p:sldId id="265" r:id="rId7"/>
    <p:sldId id="266" r:id="rId8"/>
    <p:sldId id="279" r:id="rId9"/>
    <p:sldId id="280" r:id="rId10"/>
    <p:sldId id="281" r:id="rId11"/>
    <p:sldId id="270" r:id="rId12"/>
    <p:sldId id="271" r:id="rId13"/>
    <p:sldId id="272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CB13-75CE-4420-830A-BD71B20D1E38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8D03-CA00-4732-A9D7-A5B67F804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8D03-CA00-4732-A9D7-A5B67F804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ravelbound Powerpoin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EE21-FCEF-9D42-875B-420BC0BC6F5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3437-372C-0A43-B7ED-33DAD56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8" y="6188150"/>
            <a:ext cx="53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School Tours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116958" y="4982765"/>
            <a:ext cx="346621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Name of Establishment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056028"/>
            <a:ext cx="91424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3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3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411602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685567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Tour Aims &amp; Benefits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Trip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78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Aims &amp; Benefits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1233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Aim of Trip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0350" y="1565754"/>
            <a:ext cx="3744416" cy="46011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1866900" algn="l"/>
              </a:tabLst>
            </a:pP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48404" y="1354146"/>
            <a:ext cx="1543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Benefit of Trip</a:t>
            </a:r>
          </a:p>
        </p:txBody>
      </p:sp>
      <p:sp>
        <p:nvSpPr>
          <p:cNvPr id="5" name="Left-Right Arrow Callout 4"/>
          <p:cNvSpPr/>
          <p:nvPr/>
        </p:nvSpPr>
        <p:spPr>
          <a:xfrm>
            <a:off x="4053385" y="1565753"/>
            <a:ext cx="956965" cy="4601132"/>
          </a:xfrm>
          <a:prstGeom prst="left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174938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What our customers say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/>
              <a:t>	Tour Aims &amp; Benefits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Trip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6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Our Feedback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9049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0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4706491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dirty="0">
                <a:solidFill>
                  <a:srgbClr val="005A58"/>
                </a:solidFill>
              </a:rPr>
              <a:t>Trip Resources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1879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36831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dirty="0"/>
              <a:t>	Tour Aims &amp; Benefits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19025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Trip Resources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7" y="1565754"/>
            <a:ext cx="8506573" cy="45798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61148"/>
            <a:ext cx="1562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Trip Resources</a:t>
            </a:r>
          </a:p>
        </p:txBody>
      </p:sp>
    </p:spTree>
    <p:extLst>
      <p:ext uri="{BB962C8B-B14F-4D97-AF65-F5344CB8AC3E}">
        <p14:creationId xmlns:p14="http://schemas.microsoft.com/office/powerpoint/2010/main" val="49778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1" y="0"/>
            <a:ext cx="2715591" cy="9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0558"/>
            <a:ext cx="9144000" cy="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958" y="6188150"/>
            <a:ext cx="53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Enjoy your trip…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050408"/>
            <a:ext cx="91424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</a:t>
            </a:r>
            <a:r>
              <a:rPr lang="en-GB" dirty="0">
                <a:solidFill>
                  <a:srgbClr val="005A58"/>
                </a:solidFill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The 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Trip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80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9803" y="1427907"/>
            <a:ext cx="7283885" cy="1250552"/>
            <a:chOff x="1549079" y="31553"/>
            <a:chExt cx="6995323" cy="1250552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>
                  <a:solidFill>
                    <a:schemeClr val="tx1"/>
                  </a:solidFill>
                </a:rPr>
                <a:t>Over </a:t>
              </a:r>
              <a:r>
                <a:rPr lang="en-GB" sz="1400" b="1" kern="1200" dirty="0">
                  <a:solidFill>
                    <a:schemeClr val="tx1"/>
                  </a:solidFill>
                </a:rPr>
                <a:t>28 years experience </a:t>
              </a:r>
              <a:r>
                <a:rPr lang="en-GB" sz="1400" kern="1200" dirty="0">
                  <a:solidFill>
                    <a:schemeClr val="tx1"/>
                  </a:solidFill>
                </a:rPr>
                <a:t>in the educational travel industry with over 20,000 students traveling with us every year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>
                  <a:solidFill>
                    <a:schemeClr val="tx1"/>
                  </a:solidFill>
                </a:rPr>
                <a:t>We provide </a:t>
              </a:r>
              <a:r>
                <a:rPr lang="en-US" sz="1400" b="1" dirty="0">
                  <a:solidFill>
                    <a:schemeClr val="tx1"/>
                  </a:solidFill>
                </a:rPr>
                <a:t>safe, high-quality, competitively priced tours </a:t>
              </a:r>
              <a:r>
                <a:rPr lang="en-US" sz="1400" dirty="0">
                  <a:solidFill>
                    <a:schemeClr val="tx1"/>
                  </a:solidFill>
                </a:rPr>
                <a:t>that support classroom learning and we’re here to help group leaders tackle all the practicalities of taking a group away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3485" y="1398338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kern="1200" dirty="0"/>
                <a:t>Experience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5776" y="2992123"/>
            <a:ext cx="7283885" cy="1250552"/>
            <a:chOff x="1549079" y="31553"/>
            <a:chExt cx="6995323" cy="1250552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We </a:t>
              </a:r>
              <a:r>
                <a:rPr lang="en-US" sz="1400" b="1" dirty="0"/>
                <a:t>share your passion </a:t>
              </a:r>
              <a:r>
                <a:rPr lang="en-US" sz="1400" dirty="0"/>
                <a:t>for your subject. Most of us at Travelbound are experts in one or more subject fields, fluent in more than one language and have travelled extensively</a:t>
              </a: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This mix of on-the-ground knowledge and </a:t>
              </a:r>
              <a:r>
                <a:rPr lang="en-US" sz="1400" b="1" dirty="0"/>
                <a:t>subject expertise </a:t>
              </a:r>
              <a:r>
                <a:rPr lang="en-US" sz="1400" dirty="0"/>
                <a:t>means we know how to make the most out of every step of your school trip</a:t>
              </a: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58" y="2962554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Our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Passion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8685" y="4561121"/>
            <a:ext cx="7283885" cy="1250552"/>
            <a:chOff x="1549079" y="31553"/>
            <a:chExt cx="6995323" cy="1250552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21465" y="-2840833"/>
              <a:ext cx="1250552" cy="6995323"/>
            </a:xfrm>
            <a:prstGeom prst="round2Same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549080" y="92599"/>
              <a:ext cx="6934276" cy="11284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1400" dirty="0"/>
                <a:t>Part of </a:t>
              </a:r>
              <a:r>
                <a:rPr lang="en-GB" sz="1400" b="1" dirty="0" err="1"/>
                <a:t>Travelopia</a:t>
              </a:r>
              <a:r>
                <a:rPr lang="en-GB" sz="1400" dirty="0"/>
                <a:t>, we offer the highest level of financial protection. </a:t>
              </a:r>
              <a:r>
                <a:rPr lang="en-GB" sz="1400" dirty="0" err="1"/>
                <a:t>Travelopia’s</a:t>
              </a:r>
              <a:r>
                <a:rPr lang="en-GB" sz="1400" dirty="0"/>
                <a:t> global presence ensures that we have a year-round </a:t>
              </a:r>
              <a:r>
                <a:rPr lang="en-GB" sz="1400" b="1" dirty="0"/>
                <a:t>worldwide support network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We are proud to have been awarded full accreditation for </a:t>
              </a:r>
              <a:r>
                <a:rPr lang="en-US" sz="1400" b="1" dirty="0"/>
                <a:t>the </a:t>
              </a:r>
              <a:r>
                <a:rPr lang="en-US" sz="1400" b="1" dirty="0" err="1"/>
                <a:t>LOtC</a:t>
              </a:r>
              <a:r>
                <a:rPr lang="en-US" sz="1400" b="1" dirty="0"/>
                <a:t> Quality Badge scheme</a:t>
              </a:r>
              <a:r>
                <a:rPr lang="en-US" sz="1400" dirty="0"/>
                <a:t>, are a full member of the </a:t>
              </a:r>
              <a:r>
                <a:rPr lang="en-US" sz="1400" b="1" dirty="0"/>
                <a:t>School Travel Forum </a:t>
              </a:r>
              <a:r>
                <a:rPr lang="en-US" sz="1400" dirty="0"/>
                <a:t>and fully bonded by </a:t>
              </a:r>
              <a:r>
                <a:rPr lang="en-US" sz="1400" b="1" dirty="0"/>
                <a:t>ABTA and ATOL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2367" y="4531552"/>
            <a:ext cx="1615855" cy="1309687"/>
            <a:chOff x="2761" y="1984"/>
            <a:chExt cx="1615855" cy="1309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2761" y="1984"/>
              <a:ext cx="1615855" cy="13096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66695" y="65918"/>
              <a:ext cx="1487987" cy="1181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/>
                <a:t>Our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en-GB" sz="2000" b="1" kern="1200" dirty="0"/>
                <a:t>Protection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5759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Sample Itinerary &amp; Accommodation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The 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Trip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319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4"/>
            <a:ext cx="4752528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132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Information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4"/>
            <a:ext cx="3744416" cy="45479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672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About Your Destination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8494796" cy="46011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1" y="1347500"/>
            <a:ext cx="465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 of the country / city </a:t>
            </a:r>
            <a:r>
              <a:rPr lang="en-GB" sz="1200" b="1" dirty="0">
                <a:solidFill>
                  <a:schemeClr val="accent4">
                    <a:lumMod val="75000"/>
                  </a:schemeClr>
                </a:solidFill>
              </a:rPr>
              <a:t>(add more slides if required)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7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301" y="220067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01" y="2694124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</a:t>
            </a:r>
            <a:r>
              <a:rPr lang="en-GB" dirty="0">
                <a:solidFill>
                  <a:schemeClr val="bg1"/>
                </a:solidFill>
              </a:rPr>
              <a:t>Your Destination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01" y="3187576"/>
            <a:ext cx="809181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5A58"/>
                </a:solidFill>
              </a:rPr>
              <a:t>			Sample Itinerary &amp; Accommodation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6301" y="3681028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Tour Aims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01" y="4174480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What our customers say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01" y="4667932"/>
            <a:ext cx="809181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		 Trip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7613" y="1759509"/>
            <a:ext cx="528453" cy="37202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6250207"/>
            <a:ext cx="2252646" cy="5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8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1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04685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velbound Powerpoint templat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385" y="424935"/>
            <a:ext cx="487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Your Itinerary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1960" y="1565753"/>
            <a:ext cx="4752528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900" b="1" dirty="0"/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Morning: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Afternoon: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endParaRPr lang="en-GB" sz="1400" b="1" dirty="0"/>
          </a:p>
          <a:p>
            <a:pPr marL="0" indent="0">
              <a:buNone/>
              <a:defRPr/>
            </a:pPr>
            <a:r>
              <a:rPr lang="en-GB" sz="1400" b="1" dirty="0"/>
              <a:t>Evening: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</a:t>
            </a:r>
          </a:p>
          <a:p>
            <a:pPr marL="0" indent="0">
              <a:buNone/>
              <a:defRPr/>
            </a:pPr>
            <a:r>
              <a:rPr lang="en-GB" sz="1400" b="1" dirty="0"/>
              <a:t>-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354146"/>
            <a:ext cx="71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Day 2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3528" y="1565753"/>
            <a:ext cx="3744416" cy="49978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347500"/>
            <a:ext cx="860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27700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306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Travelbound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Wootton</dc:creator>
  <cp:lastModifiedBy>Tim Jenkins</cp:lastModifiedBy>
  <cp:revision>34</cp:revision>
  <dcterms:created xsi:type="dcterms:W3CDTF">2013-07-31T08:40:06Z</dcterms:created>
  <dcterms:modified xsi:type="dcterms:W3CDTF">2018-07-23T08:09:26Z</dcterms:modified>
</cp:coreProperties>
</file>